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7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CEB5C-0203-4909-8DA8-3EBFDAFC703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13F7-323C-4D4E-AA36-12D8DBEE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5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Ch. 13, L2 History of the Regions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I.  Early History</a:t>
            </a:r>
          </a:p>
          <a:p>
            <a:pPr lvl="1"/>
            <a:r>
              <a:rPr lang="en-US" dirty="0" smtClean="0"/>
              <a:t>A.  Early Slavic States</a:t>
            </a:r>
          </a:p>
          <a:p>
            <a:pPr lvl="2"/>
            <a:r>
              <a:rPr lang="en-US" dirty="0" smtClean="0"/>
              <a:t>1.  Many different ethnic groups settled in the regions of Eastern Europe and Western Russia long before national borders were set.</a:t>
            </a:r>
          </a:p>
          <a:p>
            <a:pPr lvl="3"/>
            <a:r>
              <a:rPr lang="en-US" dirty="0" smtClean="0"/>
              <a:t>a)  Most of the people are Slavs which are Poles, Serbs, Ukrainians, and other Eastern Europeans.</a:t>
            </a:r>
          </a:p>
          <a:p>
            <a:pPr lvl="2"/>
            <a:r>
              <a:rPr lang="en-US" dirty="0" smtClean="0"/>
              <a:t>2.  Early Slavs migrated from Asia and settled in the area that now includes Ukraine and Poland.</a:t>
            </a:r>
          </a:p>
          <a:p>
            <a:pPr lvl="3"/>
            <a:r>
              <a:rPr lang="en-US" dirty="0" smtClean="0"/>
              <a:t>a)  In A.D. 400-500, Slavs migrated westward and southward.</a:t>
            </a:r>
          </a:p>
          <a:p>
            <a:pPr lvl="2"/>
            <a:r>
              <a:rPr lang="en-US" dirty="0" smtClean="0"/>
              <a:t>3.  In the A.D. 800s, Slavic groups in the present day Czech Republic formed Great Moravia, an empire covering much of Central Europe.</a:t>
            </a:r>
          </a:p>
          <a:p>
            <a:pPr lvl="3"/>
            <a:r>
              <a:rPr lang="en-US" dirty="0" smtClean="0"/>
              <a:t>a)  South Slavs came under the control of the Ottoman Empire.</a:t>
            </a:r>
          </a:p>
        </p:txBody>
      </p:sp>
    </p:spTree>
    <p:extLst>
      <p:ext uri="{BB962C8B-B14F-4D97-AF65-F5344CB8AC3E}">
        <p14:creationId xmlns:p14="http://schemas.microsoft.com/office/powerpoint/2010/main" val="293186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Ch. 13, L2 History of the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dirty="0" smtClean="0"/>
              <a:t>4.  Another early Slav group settled in the forests and plains of present day Ukraine and Belarus.</a:t>
            </a:r>
          </a:p>
          <a:p>
            <a:pPr lvl="3"/>
            <a:r>
              <a:rPr lang="en-US" dirty="0" smtClean="0"/>
              <a:t>a)  A settlement at Kiev organized a city-state known as </a:t>
            </a:r>
            <a:r>
              <a:rPr lang="en-US" dirty="0" err="1" smtClean="0"/>
              <a:t>Kievan</a:t>
            </a:r>
            <a:r>
              <a:rPr lang="en-US" dirty="0" smtClean="0"/>
              <a:t> Rus.</a:t>
            </a:r>
          </a:p>
          <a:p>
            <a:pPr lvl="3"/>
            <a:r>
              <a:rPr lang="en-US" dirty="0" smtClean="0"/>
              <a:t>b)  </a:t>
            </a:r>
            <a:r>
              <a:rPr lang="en-US" dirty="0" err="1" smtClean="0"/>
              <a:t>Kievan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 prospered.</a:t>
            </a:r>
          </a:p>
          <a:p>
            <a:pPr lvl="3"/>
            <a:r>
              <a:rPr lang="en-US" dirty="0" smtClean="0"/>
              <a:t>c)  Hungary’s Magyars, Slavs, Romanians, Ukrainians, and many others.</a:t>
            </a:r>
          </a:p>
          <a:p>
            <a:pPr lvl="2"/>
            <a:r>
              <a:rPr lang="en-US" dirty="0" smtClean="0"/>
              <a:t>5.  Throughout Russia’s history, the Russian </a:t>
            </a:r>
            <a:r>
              <a:rPr lang="en-US" dirty="0" err="1" smtClean="0"/>
              <a:t>slavs</a:t>
            </a:r>
            <a:r>
              <a:rPr lang="en-US" dirty="0" smtClean="0"/>
              <a:t> have dominated the country’s politics and culture.</a:t>
            </a:r>
          </a:p>
          <a:p>
            <a:pPr lvl="3"/>
            <a:r>
              <a:rPr lang="en-US" dirty="0" smtClean="0"/>
              <a:t>a)  Eastern Orthodox is Russia’s largest religion.</a:t>
            </a:r>
          </a:p>
          <a:p>
            <a:pPr lvl="1"/>
            <a:r>
              <a:rPr lang="en-US" dirty="0" smtClean="0"/>
              <a:t>B.  Imperial Russia</a:t>
            </a:r>
          </a:p>
          <a:p>
            <a:pPr lvl="2"/>
            <a:r>
              <a:rPr lang="en-US" dirty="0" smtClean="0"/>
              <a:t>1.  During the later 1200s, the warrior armies of the Mongols of Central Asia invaded Russia.</a:t>
            </a:r>
          </a:p>
          <a:p>
            <a:pPr lvl="3"/>
            <a:r>
              <a:rPr lang="en-US" dirty="0" smtClean="0"/>
              <a:t>a)  For 250 years, they dominated Russia.</a:t>
            </a:r>
          </a:p>
          <a:p>
            <a:pPr lvl="3"/>
            <a:r>
              <a:rPr lang="en-US" dirty="0" smtClean="0"/>
              <a:t>b)  The princes of Muscovy, now Moscow, rose to power.</a:t>
            </a:r>
          </a:p>
        </p:txBody>
      </p:sp>
    </p:spTree>
    <p:extLst>
      <p:ext uri="{BB962C8B-B14F-4D97-AF65-F5344CB8AC3E}">
        <p14:creationId xmlns:p14="http://schemas.microsoft.com/office/powerpoint/2010/main" val="8961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en-US" dirty="0" smtClean="0"/>
              <a:t>2.  The most powerful of these princes, Ivan IV, defeated the Mongols and declared himself the </a:t>
            </a:r>
            <a:r>
              <a:rPr lang="en-US" b="1" u="sng" dirty="0" smtClean="0"/>
              <a:t>czar</a:t>
            </a:r>
            <a:r>
              <a:rPr lang="en-US" dirty="0" smtClean="0"/>
              <a:t> of Russia, or Caesar of Russia.</a:t>
            </a:r>
          </a:p>
          <a:p>
            <a:pPr lvl="3"/>
            <a:r>
              <a:rPr lang="en-US" dirty="0" smtClean="0"/>
              <a:t>a)  Russian nobles were dissatisfied with the czars that followed so they elected a 16 year old boy, Michael Romanov as czar.</a:t>
            </a:r>
          </a:p>
          <a:p>
            <a:pPr lvl="3"/>
            <a:r>
              <a:rPr lang="en-US" dirty="0" smtClean="0"/>
              <a:t>b)  The Romanovs ruled for the next 300 years.</a:t>
            </a:r>
          </a:p>
          <a:p>
            <a:pPr lvl="1"/>
            <a:r>
              <a:rPr lang="en-US" dirty="0" smtClean="0"/>
              <a:t>C.  Powerful Czars</a:t>
            </a:r>
          </a:p>
          <a:p>
            <a:pPr lvl="2"/>
            <a:r>
              <a:rPr lang="en-US" dirty="0" smtClean="0"/>
              <a:t>1.  A czar known as the Peter the Great attempted to turn Russia into a major power.</a:t>
            </a:r>
          </a:p>
          <a:p>
            <a:pPr lvl="3"/>
            <a:r>
              <a:rPr lang="en-US" dirty="0" smtClean="0"/>
              <a:t>a)  Weak czars followed until the late 1700s when Catherine the Great came into power.</a:t>
            </a:r>
          </a:p>
          <a:p>
            <a:pPr lvl="3"/>
            <a:r>
              <a:rPr lang="en-US" dirty="0" smtClean="0"/>
              <a:t>b)  Catherine encouraged Russian education, journalism, architecture and theatre.</a:t>
            </a:r>
          </a:p>
          <a:p>
            <a:pPr lvl="3"/>
            <a:r>
              <a:rPr lang="en-US" dirty="0" smtClean="0"/>
              <a:t>c)  Russia extended the empire down to the northern coast of the Black Sea.</a:t>
            </a:r>
          </a:p>
          <a:p>
            <a:pPr lvl="1"/>
            <a:r>
              <a:rPr lang="en-US" dirty="0" smtClean="0"/>
              <a:t>D.  Plight of the Serfs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7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en-US" dirty="0" smtClean="0"/>
              <a:t>1.  The czars and nobles enjoyed rich , comfortable lives.</a:t>
            </a:r>
          </a:p>
          <a:p>
            <a:pPr lvl="3"/>
            <a:r>
              <a:rPr lang="en-US" dirty="0" smtClean="0"/>
              <a:t>a)  At the bottom of society were the </a:t>
            </a:r>
            <a:r>
              <a:rPr lang="en-US" b="1" u="sng" dirty="0" smtClean="0"/>
              <a:t>serfs</a:t>
            </a:r>
            <a:r>
              <a:rPr lang="en-US" dirty="0" smtClean="0"/>
              <a:t>, or farm laborers that could be bought and sold with the land.</a:t>
            </a:r>
          </a:p>
          <a:p>
            <a:pPr lvl="3"/>
            <a:r>
              <a:rPr lang="en-US" dirty="0" smtClean="0"/>
              <a:t>b)  In 1861, Czar Alexander II abolished serfdom, but the law did nothing to help the plight of the serfs.</a:t>
            </a:r>
          </a:p>
          <a:p>
            <a:pPr lvl="3"/>
            <a:r>
              <a:rPr lang="en-US" dirty="0" smtClean="0"/>
              <a:t>c)  No education and no skills.</a:t>
            </a:r>
          </a:p>
          <a:p>
            <a:pPr lvl="3"/>
            <a:r>
              <a:rPr lang="en-US" dirty="0" smtClean="0"/>
              <a:t>d)  Industrialization attracted some serfs to the cities as laborers for low wages.</a:t>
            </a:r>
          </a:p>
          <a:p>
            <a:r>
              <a:rPr lang="en-US" dirty="0" smtClean="0"/>
              <a:t>II.  Conflict &amp; Communism</a:t>
            </a:r>
          </a:p>
          <a:p>
            <a:pPr lvl="1"/>
            <a:r>
              <a:rPr lang="en-US" dirty="0" smtClean="0"/>
              <a:t>A.  Wars and Revolution</a:t>
            </a:r>
          </a:p>
          <a:p>
            <a:pPr lvl="2"/>
            <a:r>
              <a:rPr lang="en-US" dirty="0" smtClean="0"/>
              <a:t>1.  The threat of war in Europe had been looming in the late 1800s and early 1900s.</a:t>
            </a:r>
          </a:p>
        </p:txBody>
      </p:sp>
    </p:spTree>
    <p:extLst>
      <p:ext uri="{BB962C8B-B14F-4D97-AF65-F5344CB8AC3E}">
        <p14:creationId xmlns:p14="http://schemas.microsoft.com/office/powerpoint/2010/main" val="26689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dirty="0" smtClean="0"/>
              <a:t>a)  Nationalism and Imperialism</a:t>
            </a:r>
          </a:p>
          <a:p>
            <a:pPr lvl="3"/>
            <a:r>
              <a:rPr lang="en-US" dirty="0" smtClean="0"/>
              <a:t>b)  Germany, Austria-Hungary, and the Ottoman Empire made up the Central Powers.</a:t>
            </a:r>
          </a:p>
          <a:p>
            <a:pPr lvl="3"/>
            <a:r>
              <a:rPr lang="en-US" dirty="0" smtClean="0"/>
              <a:t>c)  Great Britain, France, and Russia made up the Allied Powers.</a:t>
            </a:r>
          </a:p>
          <a:p>
            <a:pPr lvl="3"/>
            <a:r>
              <a:rPr lang="en-US" dirty="0" smtClean="0"/>
              <a:t>d)  The assassination of Archduke Ferdinand of Austria-Hungary started the Great War or WWI.</a:t>
            </a:r>
          </a:p>
          <a:p>
            <a:pPr lvl="2"/>
            <a:r>
              <a:rPr lang="en-US" dirty="0" smtClean="0"/>
              <a:t>2.  At first, the Russian people supported the war effort, but as military failures, high casualties, and food shortages began to turn public opinion.</a:t>
            </a:r>
          </a:p>
          <a:p>
            <a:pPr lvl="3"/>
            <a:r>
              <a:rPr lang="en-US" dirty="0" smtClean="0"/>
              <a:t>a)  Russia encouraged Armenians in Turkish controlled lands to fight with Russia.</a:t>
            </a:r>
          </a:p>
          <a:p>
            <a:pPr lvl="3"/>
            <a:r>
              <a:rPr lang="en-US" dirty="0" smtClean="0"/>
              <a:t>b)  The Turks responded by deporting 1.75 million Armenians to Syria and Mesopotamia.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3"/>
            <a:r>
              <a:rPr lang="en-US" dirty="0" smtClean="0"/>
              <a:t>c)  600,000 Armenians died of starvation or murdered by Turkish troops and police.</a:t>
            </a:r>
          </a:p>
          <a:p>
            <a:pPr lvl="3"/>
            <a:r>
              <a:rPr lang="en-US" dirty="0" smtClean="0"/>
              <a:t>d)  This was known as </a:t>
            </a:r>
            <a:r>
              <a:rPr lang="en-US" b="1" u="sng" dirty="0" smtClean="0"/>
              <a:t>genocide</a:t>
            </a:r>
            <a:r>
              <a:rPr lang="en-US" dirty="0" smtClean="0"/>
              <a:t>, or the mass murder of vast numbers of an ethnic or cultural group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3.  In 1917, food shortages in Russia triggered riots in the capital.</a:t>
            </a:r>
          </a:p>
          <a:p>
            <a:pPr lvl="3"/>
            <a:r>
              <a:rPr lang="en-US" dirty="0" smtClean="0"/>
              <a:t>a)  Soldiers began deserting the military.</a:t>
            </a:r>
          </a:p>
          <a:p>
            <a:pPr lvl="3"/>
            <a:r>
              <a:rPr lang="en-US" dirty="0" smtClean="0"/>
              <a:t>b)  The Allies won WWI, but Russia emerged as a weaker nation.</a:t>
            </a:r>
          </a:p>
          <a:p>
            <a:pPr lvl="2"/>
            <a:r>
              <a:rPr lang="en-US" dirty="0" smtClean="0"/>
              <a:t>4.  Czar Nicholas was forced to step down.</a:t>
            </a:r>
          </a:p>
          <a:p>
            <a:pPr lvl="3"/>
            <a:r>
              <a:rPr lang="en-US" dirty="0" smtClean="0"/>
              <a:t>a)  A new government was installed, but it could not maintain power.</a:t>
            </a:r>
          </a:p>
          <a:p>
            <a:pPr lvl="3"/>
            <a:r>
              <a:rPr lang="en-US" dirty="0" smtClean="0"/>
              <a:t>b)  By the end of 1917, a group of revolutionaries known as Bolsheviks had seized control of the government.</a:t>
            </a:r>
          </a:p>
          <a:p>
            <a:pPr lvl="1"/>
            <a:r>
              <a:rPr lang="en-US" dirty="0" smtClean="0"/>
              <a:t>B.  Rise of Communism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4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1.  The Bolsheviks had strong support all over Russia.</a:t>
            </a:r>
          </a:p>
          <a:p>
            <a:pPr lvl="3"/>
            <a:r>
              <a:rPr lang="en-US" dirty="0" smtClean="0"/>
              <a:t>a)  Inspired by the German writer Karl Marx, they remade Russia into a </a:t>
            </a:r>
            <a:r>
              <a:rPr lang="en-US" b="1" u="sng" dirty="0" smtClean="0"/>
              <a:t>communist</a:t>
            </a:r>
            <a:r>
              <a:rPr lang="en-US" dirty="0" smtClean="0"/>
              <a:t> state, or an economic system built on the idea that all property should belong to the community or state, not to private individuals.</a:t>
            </a:r>
          </a:p>
          <a:p>
            <a:pPr lvl="3"/>
            <a:r>
              <a:rPr lang="en-US" dirty="0" smtClean="0"/>
              <a:t>b)  Led by the Communist leader Vladimir Lenin.</a:t>
            </a:r>
          </a:p>
          <a:p>
            <a:pPr lvl="3"/>
            <a:r>
              <a:rPr lang="en-US" dirty="0" smtClean="0"/>
              <a:t>c)  Russia became the Union of Soviet Socialist Republics or USSR.</a:t>
            </a:r>
          </a:p>
          <a:p>
            <a:pPr lvl="2"/>
            <a:r>
              <a:rPr lang="en-US" dirty="0" smtClean="0"/>
              <a:t>2.  When Lenin died in 1924, Joseph Stalin became the Soviet Premier.</a:t>
            </a:r>
          </a:p>
          <a:p>
            <a:pPr lvl="3"/>
            <a:r>
              <a:rPr lang="en-US" dirty="0" smtClean="0"/>
              <a:t>a)  Stalin used terror and brute force to force farms into </a:t>
            </a:r>
            <a:r>
              <a:rPr lang="en-US" b="1" u="sng" dirty="0" smtClean="0"/>
              <a:t>collectives</a:t>
            </a:r>
            <a:r>
              <a:rPr lang="en-US" dirty="0" smtClean="0"/>
              <a:t>, farms that were controlled by the government.</a:t>
            </a:r>
          </a:p>
          <a:p>
            <a:pPr lvl="3"/>
            <a:r>
              <a:rPr lang="en-US" dirty="0" smtClean="0"/>
              <a:t>b)  Peasants and landowners protested this in the Ukraine which led to a famine that killed millions.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7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3.  By the 1930s, the Soviet Union was on its way to becoming one of the world’s leading industrialized nations.</a:t>
            </a:r>
          </a:p>
          <a:p>
            <a:pPr lvl="3"/>
            <a:r>
              <a:rPr lang="en-US" dirty="0" smtClean="0"/>
              <a:t>a)  Stalin wanted to spread this society throughout the world.</a:t>
            </a:r>
          </a:p>
          <a:p>
            <a:pPr lvl="1"/>
            <a:r>
              <a:rPr lang="en-US" dirty="0" smtClean="0"/>
              <a:t>C.  The USSR and its Satellites</a:t>
            </a:r>
          </a:p>
          <a:p>
            <a:pPr lvl="2"/>
            <a:r>
              <a:rPr lang="en-US" dirty="0" smtClean="0"/>
              <a:t>1.  In 1941, Nazi Germany invaded the Soviet Union, drawing the country into WWII.</a:t>
            </a:r>
          </a:p>
          <a:p>
            <a:pPr lvl="3"/>
            <a:r>
              <a:rPr lang="en-US" dirty="0" smtClean="0"/>
              <a:t>a)  The Soviet Union, the USA, and the United Kingdom defeated Germany.</a:t>
            </a:r>
          </a:p>
          <a:p>
            <a:pPr lvl="3"/>
            <a:r>
              <a:rPr lang="en-US" dirty="0" smtClean="0"/>
              <a:t>b)  The USSR set up communist governments in Albania, Yugoslavia, Hungary, </a:t>
            </a:r>
            <a:r>
              <a:rPr lang="en-US" dirty="0" err="1" smtClean="0"/>
              <a:t>Czechoslavakia</a:t>
            </a:r>
            <a:r>
              <a:rPr lang="en-US" dirty="0" smtClean="0"/>
              <a:t>, Poland, and East Germany which were then referred to as satellite countries of the Soviet Union.</a:t>
            </a:r>
          </a:p>
          <a:p>
            <a:r>
              <a:rPr lang="en-US" dirty="0" smtClean="0"/>
              <a:t>III.  The Regions in the Modern Era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Ch. 13, L2 History of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A.  The Cold War</a:t>
            </a:r>
          </a:p>
          <a:p>
            <a:pPr lvl="2"/>
            <a:r>
              <a:rPr lang="en-US" dirty="0" smtClean="0"/>
              <a:t>1.  The Cold War was the rivalry between the USSR and the USA and their allies.</a:t>
            </a:r>
          </a:p>
          <a:p>
            <a:pPr lvl="3"/>
            <a:r>
              <a:rPr lang="en-US" dirty="0" smtClean="0"/>
              <a:t>a)  From roughly 1950 to 1990 both nations struggled for world influence and power.</a:t>
            </a:r>
          </a:p>
          <a:p>
            <a:pPr lvl="2"/>
            <a:r>
              <a:rPr lang="en-US" dirty="0" smtClean="0"/>
              <a:t>2.  Although both superpowers built destructive weapons, they also used other </a:t>
            </a:r>
            <a:r>
              <a:rPr lang="en-US" i="1" dirty="0" smtClean="0"/>
              <a:t>strategies</a:t>
            </a:r>
            <a:r>
              <a:rPr lang="en-US" dirty="0" smtClean="0"/>
              <a:t> such as the threat of force and providing military and financial aid to their allies.</a:t>
            </a:r>
          </a:p>
          <a:p>
            <a:pPr lvl="3"/>
            <a:r>
              <a:rPr lang="en-US" dirty="0" smtClean="0"/>
              <a:t>a)  Nuclear war seemed </a:t>
            </a:r>
            <a:r>
              <a:rPr lang="en-US" i="1" dirty="0" smtClean="0"/>
              <a:t>inevitable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3.  The United States and its allies created the North Atlantic Treaty Organization (NATO) in 1949.</a:t>
            </a:r>
          </a:p>
          <a:p>
            <a:pPr lvl="3"/>
            <a:r>
              <a:rPr lang="en-US" dirty="0" smtClean="0"/>
              <a:t>a)  If any member nation was attacked, the other nations would come to its defense.</a:t>
            </a:r>
          </a:p>
          <a:p>
            <a:pPr lvl="3"/>
            <a:r>
              <a:rPr lang="en-US" dirty="0" smtClean="0"/>
              <a:t>b)  The USSR responded by creating the Warsaw Pact which included Eastern European countries and the Soviet Union.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7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1208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Ch. 13, L2 History of the Regions</vt:lpstr>
      <vt:lpstr>Ch. 13, L2 History of the Regions</vt:lpstr>
      <vt:lpstr>Ch. 13, L2 History of the Regions</vt:lpstr>
      <vt:lpstr>Ch. 13, L2 History of the Regions</vt:lpstr>
      <vt:lpstr>Ch. 13, L2 History of the Regions</vt:lpstr>
      <vt:lpstr>Ch. 13, L2 History of the Regions</vt:lpstr>
      <vt:lpstr>Ch. 13, L2 History of the Regions</vt:lpstr>
      <vt:lpstr>Ch. 13, L2 History of the Regions</vt:lpstr>
      <vt:lpstr>Ch. 13, L2 History of the Regions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13, L2 History of the Regions</dc:title>
  <dc:creator>Thomas Dowd</dc:creator>
  <cp:lastModifiedBy>Thomas Dowd</cp:lastModifiedBy>
  <cp:revision>11</cp:revision>
  <dcterms:created xsi:type="dcterms:W3CDTF">2019-05-09T14:51:42Z</dcterms:created>
  <dcterms:modified xsi:type="dcterms:W3CDTF">2019-05-14T15:18:57Z</dcterms:modified>
</cp:coreProperties>
</file>