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CB5E8-500C-46F7-ACD5-875C311DF63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0179-7524-4A89-B26D-0CC11423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60179-7524-4A89-B26D-0CC1142376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5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A5E9B-3DFF-43D9-A24D-8033C69CB39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E574-42D2-4138-8695-A0AE21C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8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Ch. 13, L1 Physical Geography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I.  Landforms and Waterways</a:t>
            </a:r>
          </a:p>
          <a:p>
            <a:pPr lvl="1"/>
            <a:r>
              <a:rPr lang="en-US" dirty="0" smtClean="0"/>
              <a:t>A.  Vast Plains</a:t>
            </a:r>
          </a:p>
          <a:p>
            <a:pPr lvl="2"/>
            <a:r>
              <a:rPr lang="en-US" dirty="0" smtClean="0"/>
              <a:t>1.  Eastern Europe and Western Russia rest mostly on a group of plains, the largest of them is known as the Russian Plain.</a:t>
            </a:r>
          </a:p>
          <a:p>
            <a:pPr lvl="3"/>
            <a:r>
              <a:rPr lang="en-US" dirty="0" smtClean="0"/>
              <a:t>a)  In central European Russia, the Russian Plain rises to form the central Russian </a:t>
            </a:r>
            <a:r>
              <a:rPr lang="en-US" b="1" u="sng" dirty="0" smtClean="0"/>
              <a:t>upland</a:t>
            </a:r>
            <a:r>
              <a:rPr lang="en-US" dirty="0" smtClean="0"/>
              <a:t>, an area of high elevation.</a:t>
            </a:r>
          </a:p>
          <a:p>
            <a:pPr lvl="3"/>
            <a:r>
              <a:rPr lang="en-US" dirty="0" smtClean="0"/>
              <a:t>b)  To the east are the Ural </a:t>
            </a:r>
            <a:r>
              <a:rPr lang="en-US" dirty="0" err="1" smtClean="0"/>
              <a:t>Mts</a:t>
            </a:r>
            <a:r>
              <a:rPr lang="en-US" dirty="0" smtClean="0"/>
              <a:t> and beyond that is the west Siberian Plain.</a:t>
            </a:r>
          </a:p>
          <a:p>
            <a:pPr lvl="2"/>
            <a:r>
              <a:rPr lang="en-US" dirty="0" smtClean="0"/>
              <a:t>2.  The Northern European Plain includes Poland in eastern Europe, but it also extends into Western Europe.</a:t>
            </a:r>
          </a:p>
          <a:p>
            <a:pPr lvl="3"/>
            <a:r>
              <a:rPr lang="en-US" dirty="0" smtClean="0"/>
              <a:t>a)  South and southeast of the Northern European Plain is the Hungarian Plain, which includes parts of several countries.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6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Ch. 13, L1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r>
              <a:rPr lang="en-US" dirty="0" smtClean="0"/>
              <a:t>b)  Romania contains the Transylvanian Basin.</a:t>
            </a:r>
          </a:p>
          <a:p>
            <a:pPr lvl="3"/>
            <a:r>
              <a:rPr lang="en-US" dirty="0" smtClean="0"/>
              <a:t>c)  Much of Ukraine is </a:t>
            </a:r>
            <a:r>
              <a:rPr lang="en-US" b="1" u="sng" dirty="0" smtClean="0"/>
              <a:t>steppe</a:t>
            </a:r>
            <a:r>
              <a:rPr lang="en-US" dirty="0" smtClean="0"/>
              <a:t>, or vast, level areas of land that support only low-growing, vegetation like grasses.</a:t>
            </a:r>
          </a:p>
          <a:p>
            <a:pPr lvl="1"/>
            <a:r>
              <a:rPr lang="en-US" dirty="0" smtClean="0"/>
              <a:t>B.  Bordering Mountains</a:t>
            </a:r>
          </a:p>
          <a:p>
            <a:pPr lvl="2"/>
            <a:r>
              <a:rPr lang="en-US" dirty="0" smtClean="0"/>
              <a:t>1.  To the south of the Russian Plain are two chains of mountains that make up the Greater and Lesser Caucasus Mountains.</a:t>
            </a:r>
          </a:p>
          <a:p>
            <a:pPr lvl="2"/>
            <a:r>
              <a:rPr lang="en-US" dirty="0" smtClean="0"/>
              <a:t>2.  East of the Russian Plain, the Ural </a:t>
            </a:r>
            <a:r>
              <a:rPr lang="en-US" dirty="0" err="1" smtClean="0"/>
              <a:t>Mtns</a:t>
            </a:r>
            <a:r>
              <a:rPr lang="en-US" dirty="0" smtClean="0"/>
              <a:t>. Form a barrier between Europe and Asia.</a:t>
            </a:r>
          </a:p>
          <a:p>
            <a:pPr lvl="2"/>
            <a:r>
              <a:rPr lang="en-US" dirty="0" smtClean="0"/>
              <a:t>3.  The Carpathian </a:t>
            </a:r>
            <a:r>
              <a:rPr lang="en-US" dirty="0" err="1" smtClean="0"/>
              <a:t>Mtns</a:t>
            </a:r>
            <a:r>
              <a:rPr lang="en-US" dirty="0" smtClean="0"/>
              <a:t>. Are almost an eastward extension of the Alps.</a:t>
            </a:r>
          </a:p>
          <a:p>
            <a:pPr lvl="3"/>
            <a:r>
              <a:rPr lang="en-US" dirty="0" smtClean="0"/>
              <a:t>a)  The Vienna Basin in Austria separate the two ranges.</a:t>
            </a:r>
          </a:p>
          <a:p>
            <a:pPr lvl="2"/>
            <a:r>
              <a:rPr lang="en-US" dirty="0" smtClean="0"/>
              <a:t>4.  The Balkan Peninsula is a mountainous region.</a:t>
            </a:r>
          </a:p>
          <a:p>
            <a:pPr lvl="3"/>
            <a:r>
              <a:rPr lang="en-US" dirty="0" smtClean="0"/>
              <a:t>a)  The Carpathian </a:t>
            </a:r>
            <a:r>
              <a:rPr lang="en-US" dirty="0" err="1" smtClean="0"/>
              <a:t>Mtns</a:t>
            </a:r>
            <a:r>
              <a:rPr lang="en-US" dirty="0" smtClean="0"/>
              <a:t>. Run through the peninsula’s north and are linked to the Balkan </a:t>
            </a:r>
            <a:r>
              <a:rPr lang="en-US" dirty="0" err="1" smtClean="0"/>
              <a:t>Mtns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7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Ch. 13, L1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dirty="0" smtClean="0"/>
              <a:t>b)  Human settlements are isolated by the mountains which results in </a:t>
            </a:r>
            <a:r>
              <a:rPr lang="en-US" b="1" u="sng" dirty="0" smtClean="0"/>
              <a:t>balkanization</a:t>
            </a:r>
            <a:r>
              <a:rPr lang="en-US" dirty="0" smtClean="0"/>
              <a:t>, to break a country into smaller units that are often hostile to one another.</a:t>
            </a:r>
          </a:p>
          <a:p>
            <a:pPr lvl="2"/>
            <a:r>
              <a:rPr lang="en-US" dirty="0" smtClean="0"/>
              <a:t>5.  The Baltic Sea lies northwest of Russia and Eastern Europe.</a:t>
            </a:r>
          </a:p>
          <a:p>
            <a:pPr lvl="3"/>
            <a:r>
              <a:rPr lang="en-US" dirty="0" smtClean="0"/>
              <a:t>a)  The Baltic is shallow and </a:t>
            </a:r>
            <a:r>
              <a:rPr lang="en-US" b="1" u="sng" dirty="0" smtClean="0"/>
              <a:t>brackish</a:t>
            </a:r>
            <a:r>
              <a:rPr lang="en-US" dirty="0" smtClean="0"/>
              <a:t>, or somewhat salty, because it is seawater mixed with river water.</a:t>
            </a:r>
          </a:p>
          <a:p>
            <a:pPr lvl="3"/>
            <a:r>
              <a:rPr lang="en-US" dirty="0" smtClean="0"/>
              <a:t>b)  In the southwest, the Adriatic, Ionian, and Black seas surround the Balkan peninsula on three sides.</a:t>
            </a:r>
          </a:p>
          <a:p>
            <a:pPr lvl="3"/>
            <a:r>
              <a:rPr lang="en-US" dirty="0" smtClean="0"/>
              <a:t>c)  The Black Sea borders southern Ukraine and Russia</a:t>
            </a:r>
          </a:p>
          <a:p>
            <a:pPr lvl="3"/>
            <a:r>
              <a:rPr lang="en-US" dirty="0" smtClean="0"/>
              <a:t>d)  To the far east of Europe is the Caspian Sea which is the world’s largest inland sea.</a:t>
            </a:r>
          </a:p>
          <a:p>
            <a:pPr lvl="1"/>
            <a:r>
              <a:rPr lang="en-US" dirty="0" smtClean="0"/>
              <a:t>C.  Rivers and 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8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1.  A vast number of rivers, canals, lakes, and reservoirs are found in Eastern Europe and Western Russia.</a:t>
            </a:r>
          </a:p>
          <a:p>
            <a:pPr lvl="3"/>
            <a:r>
              <a:rPr lang="en-US" dirty="0" smtClean="0"/>
              <a:t>a)  The Volga is the longest river in Europe and Russia’s most important waterway.</a:t>
            </a:r>
          </a:p>
          <a:p>
            <a:pPr lvl="3"/>
            <a:r>
              <a:rPr lang="en-US" dirty="0" smtClean="0"/>
              <a:t>b)  The Volga runs from Moscow to the Black Sea and it transports freight and people as well as provides hydroelectric power.</a:t>
            </a:r>
          </a:p>
          <a:p>
            <a:pPr lvl="2"/>
            <a:r>
              <a:rPr lang="en-US" dirty="0" smtClean="0"/>
              <a:t>2.  The Dnieper River originates in Russia and flows through Belarus and Ukraine and empties into the Black Sea.</a:t>
            </a:r>
          </a:p>
          <a:p>
            <a:pPr lvl="3"/>
            <a:r>
              <a:rPr lang="en-US" dirty="0" smtClean="0"/>
              <a:t>a)  Hydroelectric power to Kiev, Ukraine.</a:t>
            </a:r>
          </a:p>
          <a:p>
            <a:pPr lvl="3"/>
            <a:r>
              <a:rPr lang="en-US" dirty="0" smtClean="0"/>
              <a:t>b)  Irrigate farmlands.</a:t>
            </a:r>
          </a:p>
          <a:p>
            <a:pPr lvl="3"/>
            <a:r>
              <a:rPr lang="en-US" dirty="0" smtClean="0"/>
              <a:t>c)  The Dniester River flows from the Carpathian </a:t>
            </a:r>
            <a:r>
              <a:rPr lang="en-US" dirty="0" err="1" smtClean="0"/>
              <a:t>Mtns</a:t>
            </a:r>
            <a:r>
              <a:rPr lang="en-US" dirty="0" smtClean="0"/>
              <a:t>. To the Black Sea.</a:t>
            </a:r>
          </a:p>
          <a:p>
            <a:pPr lvl="2"/>
            <a:r>
              <a:rPr lang="en-US" dirty="0" smtClean="0"/>
              <a:t>3.  The Danube River flows from SW Germany east to the Black Sea.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a)  The Main-Danube canal links the Black Sea to the North Sea.</a:t>
            </a:r>
          </a:p>
          <a:p>
            <a:r>
              <a:rPr lang="en-US" dirty="0" smtClean="0"/>
              <a:t>II.  Climate</a:t>
            </a:r>
          </a:p>
          <a:p>
            <a:pPr lvl="1"/>
            <a:r>
              <a:rPr lang="en-US" dirty="0" smtClean="0"/>
              <a:t>A.  Humid Continental Climates</a:t>
            </a:r>
          </a:p>
          <a:p>
            <a:pPr lvl="2"/>
            <a:r>
              <a:rPr lang="en-US" dirty="0" smtClean="0"/>
              <a:t>1.  Much of Eastern Europe and Western Russia have a humid continental climate which have mild or warm summers and long cold winters.</a:t>
            </a:r>
          </a:p>
          <a:p>
            <a:pPr lvl="3"/>
            <a:r>
              <a:rPr lang="en-US" dirty="0" smtClean="0"/>
              <a:t>a)  Southern countries could experience warmer summers while the Mediterranean countries have an overall warmer climate.</a:t>
            </a:r>
          </a:p>
          <a:p>
            <a:pPr lvl="1"/>
            <a:r>
              <a:rPr lang="en-US" dirty="0" smtClean="0"/>
              <a:t>B.  Russia’s Far North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0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1.  North of 60°N Latitude, Russia has a subarctic climate.</a:t>
            </a:r>
          </a:p>
          <a:p>
            <a:pPr lvl="3"/>
            <a:r>
              <a:rPr lang="en-US" dirty="0" smtClean="0"/>
              <a:t>a)  Winters are very cold -40°F.</a:t>
            </a:r>
          </a:p>
          <a:p>
            <a:pPr lvl="3"/>
            <a:r>
              <a:rPr lang="en-US" dirty="0" smtClean="0"/>
              <a:t>b)  Summers are short and cool.</a:t>
            </a:r>
          </a:p>
          <a:p>
            <a:pPr lvl="2"/>
            <a:r>
              <a:rPr lang="en-US" dirty="0" smtClean="0"/>
              <a:t>2.  Farther north is Novaya Zemlya, an archipelago consisting of two large islands and several small islands.</a:t>
            </a:r>
          </a:p>
          <a:p>
            <a:pPr lvl="3"/>
            <a:r>
              <a:rPr lang="en-US" dirty="0" smtClean="0"/>
              <a:t>a)  A polar climate with ice coverage year round.</a:t>
            </a:r>
          </a:p>
          <a:p>
            <a:pPr lvl="3"/>
            <a:r>
              <a:rPr lang="en-US" dirty="0" smtClean="0"/>
              <a:t>b)  Southern island is inhabited by the indigenous Nenets, who are herders and fishers.</a:t>
            </a:r>
          </a:p>
          <a:p>
            <a:r>
              <a:rPr lang="en-US" dirty="0" smtClean="0"/>
              <a:t>III.  Natural Resources</a:t>
            </a:r>
          </a:p>
          <a:p>
            <a:pPr lvl="1"/>
            <a:r>
              <a:rPr lang="en-US" dirty="0" smtClean="0"/>
              <a:t>A.  Forests and Agriculture</a:t>
            </a:r>
          </a:p>
          <a:p>
            <a:pPr lvl="2"/>
            <a:r>
              <a:rPr lang="en-US" dirty="0" smtClean="0"/>
              <a:t>1.  Russia is the largest country in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3"/>
            <a:r>
              <a:rPr lang="en-US" dirty="0" smtClean="0"/>
              <a:t>a)  Only 1/6</a:t>
            </a:r>
            <a:r>
              <a:rPr lang="en-US" baseline="30000" dirty="0" smtClean="0"/>
              <a:t>th</a:t>
            </a:r>
            <a:r>
              <a:rPr lang="en-US" dirty="0" smtClean="0"/>
              <a:t> of Russia’s land is suitable for agriculture.</a:t>
            </a:r>
          </a:p>
          <a:p>
            <a:pPr lvl="3"/>
            <a:r>
              <a:rPr lang="en-US" dirty="0" smtClean="0"/>
              <a:t>b)  Farmers grow grains such as wheat, oats, and barley.</a:t>
            </a:r>
          </a:p>
          <a:p>
            <a:pPr lvl="3"/>
            <a:r>
              <a:rPr lang="en-US" dirty="0" smtClean="0"/>
              <a:t>c)  The fertile triangle extends from the Baltic Sea to the Black Sea.</a:t>
            </a:r>
          </a:p>
          <a:p>
            <a:pPr lvl="2"/>
            <a:r>
              <a:rPr lang="en-US" dirty="0" smtClean="0"/>
              <a:t>2.  1/5</a:t>
            </a:r>
            <a:r>
              <a:rPr lang="en-US" baseline="30000" dirty="0" smtClean="0"/>
              <a:t>th</a:t>
            </a:r>
            <a:r>
              <a:rPr lang="en-US" dirty="0" smtClean="0"/>
              <a:t> of the world’s forests are in Russia.</a:t>
            </a:r>
          </a:p>
          <a:p>
            <a:pPr lvl="3"/>
            <a:r>
              <a:rPr lang="en-US" dirty="0" smtClean="0"/>
              <a:t>a)  Lumber, paper, and cardboard.</a:t>
            </a:r>
          </a:p>
          <a:p>
            <a:pPr lvl="3"/>
            <a:r>
              <a:rPr lang="en-US" dirty="0" smtClean="0"/>
              <a:t>b)  The cold climate makes the forests grow slowly which threatens the Russian forestry industry.</a:t>
            </a:r>
          </a:p>
          <a:p>
            <a:pPr lvl="2"/>
            <a:r>
              <a:rPr lang="en-US" dirty="0" smtClean="0"/>
              <a:t>3.  In 2010, a drought and heat wave swept across Russia.</a:t>
            </a:r>
          </a:p>
          <a:p>
            <a:pPr lvl="3"/>
            <a:r>
              <a:rPr lang="en-US" dirty="0" smtClean="0"/>
              <a:t>a)  Wildfires destroyed 37 million acres.</a:t>
            </a:r>
          </a:p>
          <a:p>
            <a:pPr lvl="3"/>
            <a:r>
              <a:rPr lang="en-US" dirty="0" smtClean="0"/>
              <a:t>b)  The </a:t>
            </a:r>
            <a:r>
              <a:rPr lang="en-US" i="1" dirty="0" smtClean="0"/>
              <a:t>impact</a:t>
            </a:r>
            <a:r>
              <a:rPr lang="en-US" dirty="0" smtClean="0"/>
              <a:t> of these fires on lives, home, and industry was tremendous.</a:t>
            </a:r>
          </a:p>
          <a:p>
            <a:pPr lvl="1"/>
            <a:r>
              <a:rPr lang="en-US" dirty="0" smtClean="0"/>
              <a:t>B.  Energy and Minerals</a:t>
            </a:r>
          </a:p>
        </p:txBody>
      </p:sp>
    </p:spTree>
    <p:extLst>
      <p:ext uri="{BB962C8B-B14F-4D97-AF65-F5344CB8AC3E}">
        <p14:creationId xmlns:p14="http://schemas.microsoft.com/office/powerpoint/2010/main" val="16534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1.  Most </a:t>
            </a:r>
            <a:r>
              <a:rPr lang="en-US" smtClean="0"/>
              <a:t>of </a:t>
            </a:r>
            <a:r>
              <a:rPr lang="en-US" smtClean="0"/>
              <a:t>Russia’s vast </a:t>
            </a:r>
            <a:r>
              <a:rPr lang="en-US" dirty="0" smtClean="0"/>
              <a:t>coal, oil, and natural gas </a:t>
            </a:r>
            <a:r>
              <a:rPr lang="en-US" b="1" u="sng" dirty="0" smtClean="0"/>
              <a:t>reserves</a:t>
            </a:r>
            <a:r>
              <a:rPr lang="en-US" dirty="0" smtClean="0"/>
              <a:t>, estimated total amount of a resource in a certain area, are in Siberia.</a:t>
            </a:r>
          </a:p>
          <a:p>
            <a:pPr lvl="3"/>
            <a:r>
              <a:rPr lang="en-US" dirty="0" smtClean="0"/>
              <a:t>a)  Russia has a big steel industry.</a:t>
            </a:r>
          </a:p>
          <a:p>
            <a:pPr lvl="2"/>
            <a:r>
              <a:rPr lang="en-US" dirty="0" smtClean="0"/>
              <a:t>2.  Poland’s important mineral resources include aluminum, coal, copper, lead, and zinc.</a:t>
            </a:r>
          </a:p>
          <a:p>
            <a:pPr lvl="3"/>
            <a:r>
              <a:rPr lang="en-US" dirty="0" smtClean="0"/>
              <a:t>a)  Poland has an abundance of sulfur.</a:t>
            </a:r>
          </a:p>
          <a:p>
            <a:pPr lvl="3"/>
            <a:r>
              <a:rPr lang="en-US" dirty="0" smtClean="0"/>
              <a:t>b)  Romania has coal, and it </a:t>
            </a:r>
            <a:r>
              <a:rPr lang="en-US" i="1" dirty="0" smtClean="0"/>
              <a:t>extracts</a:t>
            </a:r>
            <a:r>
              <a:rPr lang="en-US" dirty="0" smtClean="0"/>
              <a:t> oil from the Black Sea.</a:t>
            </a:r>
          </a:p>
          <a:p>
            <a:pPr lvl="3"/>
            <a:r>
              <a:rPr lang="en-US" dirty="0" smtClean="0"/>
              <a:t>c)  Hydroelectricity is big in Romania.</a:t>
            </a:r>
          </a:p>
          <a:p>
            <a:pPr lvl="1"/>
            <a:r>
              <a:rPr lang="en-US" dirty="0" smtClean="0"/>
              <a:t>C.  Fishing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L1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1.  Russia’s fishing industry is an important part of the economy.</a:t>
            </a:r>
          </a:p>
          <a:p>
            <a:pPr lvl="3"/>
            <a:r>
              <a:rPr lang="en-US" dirty="0" smtClean="0"/>
              <a:t>a)  Salmon, cod, herring, and </a:t>
            </a:r>
            <a:r>
              <a:rPr lang="en-US" dirty="0" err="1" smtClean="0"/>
              <a:t>pollack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b)  Freshwater fishing is also important.</a:t>
            </a:r>
          </a:p>
          <a:p>
            <a:pPr lvl="2"/>
            <a:r>
              <a:rPr lang="en-US" dirty="0" smtClean="0"/>
              <a:t>2.  The European Union’s restrictions on overfishing has hurt the Romanian fishing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4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999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Ch. 13, L1 Physical Geography</vt:lpstr>
      <vt:lpstr>Ch. 13, L1 Physical Geography</vt:lpstr>
      <vt:lpstr>Ch. 13, L1 Physical Geography</vt:lpstr>
      <vt:lpstr>Ch. 13, L1 Physical Geography</vt:lpstr>
      <vt:lpstr>Ch. 13, L1 Physical Geography</vt:lpstr>
      <vt:lpstr>Ch. 13, L1 Physical Geography</vt:lpstr>
      <vt:lpstr>Ch. 13, L1 Physical Geography</vt:lpstr>
      <vt:lpstr>Ch. 13, L1 Physical Geography</vt:lpstr>
      <vt:lpstr>Ch. 13, L1 Physical Geography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13, L1 Physical Geography</dc:title>
  <dc:creator>Thomas Dowd</dc:creator>
  <cp:lastModifiedBy>Thomas Dowd</cp:lastModifiedBy>
  <cp:revision>15</cp:revision>
  <dcterms:created xsi:type="dcterms:W3CDTF">2019-05-06T16:04:07Z</dcterms:created>
  <dcterms:modified xsi:type="dcterms:W3CDTF">2019-05-09T18:23:32Z</dcterms:modified>
</cp:coreProperties>
</file>