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4D6AA-0CEE-4581-BC6F-5B5251B56C6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9F25B-86BB-4B16-B262-93DE7F9A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3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60BF-560D-4ADE-ACD5-A320D81118B7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0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2339-95C7-473B-A0A2-6BC3B53E9215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9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0857-4CB1-40B6-8023-6DD20952263E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8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4304-F853-419A-8739-0DF9A2205504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6430-C54E-4826-A6A0-EE34B882AE76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8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CD34-DCCB-403C-8BD4-0037A56BC910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992-8C6E-417F-A9AE-1F1D4968F042}" type="datetime1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3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FC89-7BCE-4B7E-A69E-2DAF039BCDAA}" type="datetime1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3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DC4B-D8F2-4156-946D-0F66E5ED3FB7}" type="datetime1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8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1AF6-3F4A-4FDF-B2E5-1EA8CB99242A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5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DBEB-4C91-4372-8EA0-E532D44B918F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1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8F29-C178-4C13-AB2A-E71DE2920C95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BFA75-2B6C-43FB-9A91-9FBBCFEC7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6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A.  Washington’s First Steps</a:t>
            </a:r>
          </a:p>
          <a:p>
            <a:pPr lvl="1"/>
            <a:r>
              <a:rPr lang="en-US" dirty="0" smtClean="0"/>
              <a:t>1.  Washington was inaugurated in New York City on April 30, 1789.</a:t>
            </a:r>
          </a:p>
          <a:p>
            <a:pPr lvl="2"/>
            <a:r>
              <a:rPr lang="en-US" dirty="0" smtClean="0"/>
              <a:t>a)  A presidential </a:t>
            </a:r>
            <a:r>
              <a:rPr lang="en-US" b="1" dirty="0" smtClean="0"/>
              <a:t>inauguration</a:t>
            </a:r>
            <a:r>
              <a:rPr lang="en-US" dirty="0" smtClean="0"/>
              <a:t> is a ceremony in which the President officially takes the oath of office.</a:t>
            </a:r>
          </a:p>
          <a:p>
            <a:pPr lvl="1"/>
            <a:r>
              <a:rPr lang="en-US" dirty="0" smtClean="0"/>
              <a:t>2.  As the 1</a:t>
            </a:r>
            <a:r>
              <a:rPr lang="en-US" baseline="30000" dirty="0" smtClean="0"/>
              <a:t>st</a:t>
            </a:r>
            <a:r>
              <a:rPr lang="en-US" dirty="0" smtClean="0"/>
              <a:t> President, Washington was setting an example for future generations.</a:t>
            </a:r>
          </a:p>
          <a:p>
            <a:pPr lvl="2"/>
            <a:r>
              <a:rPr lang="en-US" dirty="0" smtClean="0"/>
              <a:t>a)  The Constitution did not explain how the President should work day to day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b)  A </a:t>
            </a:r>
            <a:r>
              <a:rPr lang="en-US" b="1" dirty="0" smtClean="0"/>
              <a:t>precedent</a:t>
            </a:r>
            <a:r>
              <a:rPr lang="en-US" dirty="0" smtClean="0"/>
              <a:t> is an act or a decision that sets an example for others to follow.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2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</a:t>
            </a:r>
            <a:r>
              <a:rPr lang="en-US" dirty="0" smtClean="0"/>
              <a:t>.  Responses to the French Revolution</a:t>
            </a:r>
          </a:p>
          <a:p>
            <a:pPr lvl="1"/>
            <a:r>
              <a:rPr lang="en-US" dirty="0" smtClean="0"/>
              <a:t>1.  The French had many reasons to rebel against their king, Louis XVI.</a:t>
            </a:r>
          </a:p>
          <a:p>
            <a:pPr lvl="2"/>
            <a:r>
              <a:rPr lang="en-US" dirty="0" smtClean="0"/>
              <a:t>a)  Middle class and peasants paid heavy taxes.</a:t>
            </a:r>
          </a:p>
          <a:p>
            <a:pPr lvl="2"/>
            <a:r>
              <a:rPr lang="en-US" dirty="0" smtClean="0"/>
              <a:t>b)  Rich paid none.</a:t>
            </a:r>
          </a:p>
          <a:p>
            <a:pPr lvl="2"/>
            <a:r>
              <a:rPr lang="en-US" dirty="0" smtClean="0"/>
              <a:t>c)  The French liked the idea of Revolution.</a:t>
            </a:r>
          </a:p>
          <a:p>
            <a:pPr lvl="1"/>
            <a:r>
              <a:rPr lang="en-US" dirty="0" smtClean="0"/>
              <a:t>2.  At first the Americans liked and supported the French in their revolution.</a:t>
            </a:r>
          </a:p>
          <a:p>
            <a:pPr lvl="2"/>
            <a:r>
              <a:rPr lang="en-US" dirty="0" smtClean="0"/>
              <a:t>a)  Then, in 1793, the French Revolution turned violent.</a:t>
            </a:r>
          </a:p>
          <a:p>
            <a:pPr lvl="2"/>
            <a:r>
              <a:rPr lang="en-US" dirty="0" smtClean="0"/>
              <a:t>b)  During the “Reign of Terror”, the king and queen were beheaded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1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3.  The violence in France divided Americans.</a:t>
            </a:r>
          </a:p>
          <a:p>
            <a:pPr lvl="2"/>
            <a:r>
              <a:rPr lang="en-US" dirty="0" smtClean="0"/>
              <a:t>a)  Thomas Jefferson continued to support the French.</a:t>
            </a:r>
          </a:p>
          <a:p>
            <a:pPr lvl="2"/>
            <a:r>
              <a:rPr lang="en-US" dirty="0" smtClean="0"/>
              <a:t>b)  Alexander Hamilton and John Adams strongly disagreed and rejected the violence.</a:t>
            </a:r>
          </a:p>
          <a:p>
            <a:r>
              <a:rPr lang="en-US" dirty="0"/>
              <a:t>F</a:t>
            </a:r>
            <a:r>
              <a:rPr lang="en-US" dirty="0" smtClean="0"/>
              <a:t>.  The United States Remains Neutral</a:t>
            </a:r>
          </a:p>
          <a:p>
            <a:pPr lvl="1"/>
            <a:r>
              <a:rPr lang="en-US" dirty="0" smtClean="0"/>
              <a:t>1.  The French Revolution frightened most European rulers and nobles</a:t>
            </a:r>
          </a:p>
          <a:p>
            <a:pPr lvl="1"/>
            <a:r>
              <a:rPr lang="en-US" dirty="0" smtClean="0"/>
              <a:t>2.  President Washington had to decide on a </a:t>
            </a:r>
            <a:r>
              <a:rPr lang="en-US" b="1" dirty="0" smtClean="0"/>
              <a:t>foreign policy</a:t>
            </a:r>
            <a:r>
              <a:rPr lang="en-US" dirty="0" smtClean="0"/>
              <a:t>, which refers to the actions that a nation takes in relation to other nations.</a:t>
            </a:r>
          </a:p>
          <a:p>
            <a:pPr lvl="2"/>
            <a:r>
              <a:rPr lang="en-US" dirty="0" smtClean="0"/>
              <a:t>a)  Washington wanted to remain </a:t>
            </a:r>
            <a:r>
              <a:rPr lang="en-US" b="1" dirty="0" smtClean="0"/>
              <a:t>neutral</a:t>
            </a:r>
            <a:r>
              <a:rPr lang="en-US" dirty="0" smtClean="0"/>
              <a:t>, which means not taking sides in a war.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8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3.  The issue of the treaty deepened the divisions within Washington’s cabinet.</a:t>
            </a:r>
          </a:p>
          <a:p>
            <a:pPr lvl="2"/>
            <a:r>
              <a:rPr lang="en-US" dirty="0" smtClean="0"/>
              <a:t>a)  Hamilton argued that the treaty was with the dead king and that it was no longer valid.</a:t>
            </a:r>
          </a:p>
          <a:p>
            <a:pPr lvl="2"/>
            <a:r>
              <a:rPr lang="en-US" dirty="0" smtClean="0"/>
              <a:t>b)  Jefferson urged strict acceptance of the treaty.</a:t>
            </a:r>
          </a:p>
          <a:p>
            <a:pPr lvl="1"/>
            <a:r>
              <a:rPr lang="en-US" dirty="0" smtClean="0"/>
              <a:t>4.  Washington issued the </a:t>
            </a:r>
            <a:r>
              <a:rPr lang="en-US" b="1" dirty="0" smtClean="0"/>
              <a:t>Neutrality Proclamation</a:t>
            </a:r>
            <a:r>
              <a:rPr lang="en-US" dirty="0" smtClean="0"/>
              <a:t> in April 1793.</a:t>
            </a:r>
          </a:p>
          <a:p>
            <a:pPr lvl="2"/>
            <a:r>
              <a:rPr lang="en-US" dirty="0" smtClean="0"/>
              <a:t>a)  It forbade any Americans from helping the British or the French.</a:t>
            </a:r>
          </a:p>
          <a:p>
            <a:pPr lvl="1"/>
            <a:r>
              <a:rPr lang="en-US" dirty="0" smtClean="0"/>
              <a:t>5.  This defeat and other defeats of Jefferson eventually led to him leaving the cabinet.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</a:t>
            </a:r>
            <a:r>
              <a:rPr lang="en-US" dirty="0" smtClean="0"/>
              <a:t>.  Struggling to Remain Neutral</a:t>
            </a:r>
          </a:p>
          <a:p>
            <a:pPr lvl="1"/>
            <a:r>
              <a:rPr lang="en-US" dirty="0" smtClean="0"/>
              <a:t>1.  In 1793, the British captured more than 250 American ships trading in the French West Indies.</a:t>
            </a:r>
          </a:p>
          <a:p>
            <a:pPr lvl="2"/>
            <a:r>
              <a:rPr lang="en-US" dirty="0" smtClean="0"/>
              <a:t>a)  Some Americans called for war.</a:t>
            </a:r>
          </a:p>
          <a:p>
            <a:pPr lvl="2"/>
            <a:r>
              <a:rPr lang="en-US" dirty="0" smtClean="0"/>
              <a:t>b)  Washington knew that the nation was too weak for war, so he sent Chief Justice John Jay to Britain for peace talks.</a:t>
            </a:r>
          </a:p>
          <a:p>
            <a:pPr lvl="2"/>
            <a:r>
              <a:rPr lang="en-US" dirty="0" smtClean="0"/>
              <a:t>c)  Britain would pay damages and gave up their forts in the American West, while the Americans had to pay debts to British merchants.</a:t>
            </a:r>
          </a:p>
          <a:p>
            <a:pPr lvl="1"/>
            <a:r>
              <a:rPr lang="en-US" dirty="0" smtClean="0"/>
              <a:t>2.  </a:t>
            </a:r>
            <a:r>
              <a:rPr lang="en-US" b="1" dirty="0" smtClean="0"/>
              <a:t>Jay’s Treaty</a:t>
            </a:r>
            <a:r>
              <a:rPr lang="en-US" dirty="0" smtClean="0"/>
              <a:t> didn’t do anything to protect American shipping.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5.1 Washington’s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a)  The Senate approved the treaty in 1795.</a:t>
            </a:r>
          </a:p>
          <a:p>
            <a:pPr lvl="1"/>
            <a:r>
              <a:rPr lang="en-US" dirty="0" smtClean="0"/>
              <a:t>3.  Before retiring in 1796, George Washington published his </a:t>
            </a:r>
            <a:r>
              <a:rPr lang="en-US" b="1" dirty="0" smtClean="0"/>
              <a:t>Farewell Address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a)  He advised that the United States not get involved with European affairs.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3</a:t>
            </a:r>
            <a:r>
              <a:rPr lang="en-US" dirty="0" smtClean="0"/>
              <a:t>.  Washington decided not to run for a third term in 1796.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.  In 1789, Congress created 5 executive departments: State, Treasury, War (Defense), Attorney General (Justice), and Postmaster General.</a:t>
            </a:r>
          </a:p>
          <a:p>
            <a:pPr lvl="2"/>
            <a:r>
              <a:rPr lang="en-US" dirty="0" smtClean="0"/>
              <a:t>a) The heads of these departments made up the President’s </a:t>
            </a:r>
            <a:r>
              <a:rPr lang="en-US" b="1" dirty="0" smtClean="0"/>
              <a:t>Cabinet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b)  Cabinet members gave the President advice.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.  Washington set a precedent by choosing well-known leaders to serve in his Cabinet.</a:t>
            </a:r>
          </a:p>
          <a:p>
            <a:pPr lvl="2"/>
            <a:r>
              <a:rPr lang="en-US" dirty="0" smtClean="0"/>
              <a:t>a)  The </a:t>
            </a:r>
            <a:r>
              <a:rPr lang="en-US" dirty="0"/>
              <a:t>t</a:t>
            </a:r>
            <a:r>
              <a:rPr lang="en-US" dirty="0" smtClean="0"/>
              <a:t>wo most influential cabinet members were Thomas Jefferson (State) and Alexander Hamilton (Treasury).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0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6</a:t>
            </a:r>
            <a:r>
              <a:rPr lang="en-US" dirty="0" smtClean="0"/>
              <a:t>.  Congress passed the </a:t>
            </a:r>
            <a:r>
              <a:rPr lang="en-US" b="1" dirty="0" smtClean="0"/>
              <a:t>Judiciary Act of 1789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a)  It called for the Supreme Court to consist of a Chief Justice (John Jay) and 5 Associate Justices (today there are 8).</a:t>
            </a:r>
          </a:p>
          <a:p>
            <a:pPr lvl="1"/>
            <a:r>
              <a:rPr lang="en-US" dirty="0"/>
              <a:t>7</a:t>
            </a:r>
            <a:r>
              <a:rPr lang="en-US" dirty="0" smtClean="0"/>
              <a:t>.  The Judiciary Act also set up a system of district courts and circuit courts across the nation.</a:t>
            </a:r>
          </a:p>
          <a:p>
            <a:pPr lvl="2"/>
            <a:r>
              <a:rPr lang="en-US" dirty="0" smtClean="0"/>
              <a:t>a)  Decisions in these courts could be appealed to the Supreme Court.</a:t>
            </a:r>
          </a:p>
          <a:p>
            <a:r>
              <a:rPr lang="en-US" dirty="0" smtClean="0"/>
              <a:t>B.  Reducing the Nation’s Debt</a:t>
            </a:r>
          </a:p>
          <a:p>
            <a:pPr lvl="1"/>
            <a:r>
              <a:rPr lang="en-US" dirty="0" smtClean="0"/>
              <a:t>1.  Among Hamilton’s problems in the new Dept. of the Treasury was the large national debt.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1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/>
            <a:r>
              <a:rPr lang="en-US" dirty="0" smtClean="0"/>
              <a:t>a)  The </a:t>
            </a:r>
            <a:r>
              <a:rPr lang="en-US" b="1" dirty="0" smtClean="0"/>
              <a:t>national debt</a:t>
            </a:r>
            <a:r>
              <a:rPr lang="en-US" dirty="0" smtClean="0"/>
              <a:t> is the total amount of money that a government owes to others.</a:t>
            </a:r>
          </a:p>
          <a:p>
            <a:pPr lvl="1"/>
            <a:r>
              <a:rPr lang="en-US" dirty="0" smtClean="0"/>
              <a:t>2.  During the Revolution, both the national government and individual states had desperately needed money.</a:t>
            </a:r>
          </a:p>
          <a:p>
            <a:pPr lvl="2"/>
            <a:r>
              <a:rPr lang="en-US" dirty="0" smtClean="0"/>
              <a:t>a)  Then, as now, governments borrowed money by issuing bonds.</a:t>
            </a:r>
          </a:p>
          <a:p>
            <a:pPr lvl="2"/>
            <a:r>
              <a:rPr lang="en-US" dirty="0" smtClean="0"/>
              <a:t>b)  A </a:t>
            </a:r>
            <a:r>
              <a:rPr lang="en-US" b="1" dirty="0" smtClean="0"/>
              <a:t>bond</a:t>
            </a:r>
            <a:r>
              <a:rPr lang="en-US" dirty="0" smtClean="0"/>
              <a:t> is a certificate that promises to repay the money loaned, plus interest, on a certain date.</a:t>
            </a:r>
          </a:p>
          <a:p>
            <a:pPr lvl="1"/>
            <a:r>
              <a:rPr lang="en-US" dirty="0" smtClean="0"/>
              <a:t>3.  Hamilton called for the government to repay both federal and state debts.</a:t>
            </a:r>
          </a:p>
          <a:p>
            <a:pPr lvl="2"/>
            <a:r>
              <a:rPr lang="en-US" dirty="0" smtClean="0"/>
              <a:t>a) He wanted the government to buy up all the bonds issued by both the national and state governments before 1789.</a:t>
            </a:r>
          </a:p>
          <a:p>
            <a:pPr lvl="2"/>
            <a:r>
              <a:rPr lang="en-US" dirty="0" smtClean="0"/>
              <a:t>b)  He then planned to issue new bonds to pay off the old debt.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4.  James Madison led the opposition against Hamilton.</a:t>
            </a:r>
          </a:p>
          <a:p>
            <a:pPr lvl="2"/>
            <a:r>
              <a:rPr lang="en-US" dirty="0" smtClean="0"/>
              <a:t>a)  Madison argued that Hamilton’s plan would reward speculators.</a:t>
            </a:r>
          </a:p>
          <a:p>
            <a:pPr lvl="2"/>
            <a:r>
              <a:rPr lang="en-US" dirty="0" smtClean="0"/>
              <a:t>b)  </a:t>
            </a:r>
            <a:r>
              <a:rPr lang="en-US" b="1" dirty="0" smtClean="0"/>
              <a:t>Speculators</a:t>
            </a:r>
            <a:r>
              <a:rPr lang="en-US" dirty="0" smtClean="0"/>
              <a:t> are people who invest in a risky venture in the hope of making a large profit.</a:t>
            </a:r>
          </a:p>
          <a:p>
            <a:pPr lvl="1"/>
            <a:r>
              <a:rPr lang="en-US" dirty="0" smtClean="0"/>
              <a:t>5.  During the Revolution, the government had issued bonds to soldiers and citizens who supplied goods.</a:t>
            </a:r>
          </a:p>
          <a:p>
            <a:pPr lvl="2"/>
            <a:r>
              <a:rPr lang="en-US" dirty="0" smtClean="0"/>
              <a:t>a) Many of these bond holders sold their bonds to speculators for cash.</a:t>
            </a:r>
          </a:p>
          <a:p>
            <a:pPr lvl="1"/>
            <a:r>
              <a:rPr lang="en-US" dirty="0" smtClean="0"/>
              <a:t>6.  Hamilton thought that the nation must repay its debts in full.</a:t>
            </a:r>
          </a:p>
          <a:p>
            <a:pPr lvl="2"/>
            <a:r>
              <a:rPr lang="en-US" dirty="0" smtClean="0"/>
              <a:t>a)  Congress agreed to pay the nation’s debt in full.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6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7.  As a southerner, Madison also led the fight against the repaying of state debts.</a:t>
            </a:r>
          </a:p>
          <a:p>
            <a:pPr lvl="2"/>
            <a:r>
              <a:rPr lang="en-US" dirty="0" smtClean="0"/>
              <a:t>a)  As of 1789, most southern states have paid off its debt.</a:t>
            </a:r>
          </a:p>
          <a:p>
            <a:pPr lvl="2"/>
            <a:r>
              <a:rPr lang="en-US" dirty="0" smtClean="0"/>
              <a:t>b)  Southern states bitterly oppose the Hamilton plan.</a:t>
            </a:r>
          </a:p>
          <a:p>
            <a:r>
              <a:rPr lang="en-US" dirty="0" smtClean="0"/>
              <a:t>C.  Plans to Build the Economy</a:t>
            </a:r>
          </a:p>
          <a:p>
            <a:pPr lvl="1"/>
            <a:r>
              <a:rPr lang="en-US" dirty="0" smtClean="0"/>
              <a:t>1.  Hamilton called on Congress to set up a national bank.</a:t>
            </a:r>
          </a:p>
          <a:p>
            <a:pPr lvl="2"/>
            <a:r>
              <a:rPr lang="en-US" dirty="0" smtClean="0"/>
              <a:t>a)  In 1791, Congress created the </a:t>
            </a:r>
            <a:r>
              <a:rPr lang="en-US" b="1" dirty="0" smtClean="0"/>
              <a:t>Bank of the United States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b)  Tax money went into the bank.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6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dirty="0" smtClean="0"/>
              <a:t>c)  In turn, the bank issued paper money to pay the government’s bills and to make loans to farmers and businesses.</a:t>
            </a:r>
          </a:p>
          <a:p>
            <a:pPr lvl="2"/>
            <a:r>
              <a:rPr lang="en-US" dirty="0" smtClean="0"/>
              <a:t>d)  This encouraged economic growth.</a:t>
            </a:r>
          </a:p>
          <a:p>
            <a:pPr lvl="1"/>
            <a:r>
              <a:rPr lang="en-US" dirty="0" smtClean="0"/>
              <a:t>2.  Hamilton asked Congress to pass a high </a:t>
            </a:r>
            <a:r>
              <a:rPr lang="en-US" b="1" dirty="0" smtClean="0"/>
              <a:t>tariff</a:t>
            </a:r>
            <a:r>
              <a:rPr lang="en-US" dirty="0" smtClean="0"/>
              <a:t>, or tax, on imported goods to protect American made goods.</a:t>
            </a:r>
          </a:p>
          <a:p>
            <a:pPr lvl="2"/>
            <a:r>
              <a:rPr lang="en-US" dirty="0" smtClean="0"/>
              <a:t>a)  The North supported the tariff, while the South was against it.</a:t>
            </a:r>
          </a:p>
          <a:p>
            <a:pPr lvl="2"/>
            <a:r>
              <a:rPr lang="en-US" dirty="0" smtClean="0"/>
              <a:t>b)  In the end, Congress did pass a tariff, but it was much lower than Hamilton wanted.</a:t>
            </a:r>
          </a:p>
          <a:p>
            <a:r>
              <a:rPr lang="en-US" dirty="0" smtClean="0"/>
              <a:t>D.  The Whiskey Rebellion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6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1.  Congress passed a tax on all liquor made and sold in the United States.</a:t>
            </a:r>
          </a:p>
          <a:p>
            <a:pPr lvl="1"/>
            <a:r>
              <a:rPr lang="en-US" dirty="0" smtClean="0"/>
              <a:t>2.  Backcountry farmers grew corn.</a:t>
            </a:r>
          </a:p>
          <a:p>
            <a:pPr lvl="2"/>
            <a:r>
              <a:rPr lang="en-US" dirty="0" smtClean="0"/>
              <a:t>a)  Corn was bulky and hard to transport over rough roads.</a:t>
            </a:r>
          </a:p>
          <a:p>
            <a:pPr lvl="2"/>
            <a:r>
              <a:rPr lang="en-US" dirty="0" smtClean="0"/>
              <a:t>b)  Farmers converted their corn to whiskey for easier travel.</a:t>
            </a:r>
          </a:p>
          <a:p>
            <a:pPr lvl="1"/>
            <a:r>
              <a:rPr lang="en-US" dirty="0" smtClean="0"/>
              <a:t>3.  Backcountry farmers hated the tax on whiskey.</a:t>
            </a:r>
          </a:p>
          <a:p>
            <a:pPr lvl="1"/>
            <a:r>
              <a:rPr lang="en-US" dirty="0" smtClean="0"/>
              <a:t>4.  In 1794, when officials in western Pennsylvania tried to collect the tax, farmers rebelled.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6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5.1 Washington’s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a)  The rebels marched through the streets of Pittsburgh.</a:t>
            </a:r>
          </a:p>
          <a:p>
            <a:pPr lvl="1"/>
            <a:r>
              <a:rPr lang="en-US" dirty="0" smtClean="0"/>
              <a:t>5.  Washington responded quickly.</a:t>
            </a:r>
          </a:p>
          <a:p>
            <a:pPr lvl="2"/>
            <a:r>
              <a:rPr lang="en-US" dirty="0" smtClean="0"/>
              <a:t>a)  The militia was sent to PA.</a:t>
            </a:r>
          </a:p>
          <a:p>
            <a:pPr lvl="2"/>
            <a:r>
              <a:rPr lang="en-US" dirty="0" smtClean="0"/>
              <a:t>b) Rebels fled back to their farms.</a:t>
            </a:r>
          </a:p>
          <a:p>
            <a:pPr lvl="1"/>
            <a:r>
              <a:rPr lang="en-US" dirty="0" smtClean="0"/>
              <a:t>6.  The </a:t>
            </a:r>
            <a:r>
              <a:rPr lang="en-US" b="1" dirty="0" smtClean="0"/>
              <a:t>Whiskey Rebellion</a:t>
            </a:r>
            <a:r>
              <a:rPr lang="en-US" dirty="0" smtClean="0"/>
              <a:t> tested the will of the new government.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FA75-2B6C-43FB-9A91-9FBBCFEC72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1289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5.1 Washington’s Presidency</vt:lpstr>
      <vt:lpstr>5.1 Washington’s Presidency</vt:lpstr>
      <vt:lpstr>5.1 Washington’s Presidency</vt:lpstr>
      <vt:lpstr>5.1 Washington’s Presidency</vt:lpstr>
      <vt:lpstr>5.1 Washington’s Presidency</vt:lpstr>
      <vt:lpstr>5.1 Washington’s Presidency</vt:lpstr>
      <vt:lpstr>5.1 Washington’s Presidency</vt:lpstr>
      <vt:lpstr>5.1 Washington’s Presidency</vt:lpstr>
      <vt:lpstr>5.1 Washington’s Presidency</vt:lpstr>
      <vt:lpstr>5.1 Washington’s Presidency</vt:lpstr>
      <vt:lpstr>5.1 Washington’s Presidency</vt:lpstr>
      <vt:lpstr>5.1 Washington’s Presidency</vt:lpstr>
      <vt:lpstr>5.1 Washington’s Presidency</vt:lpstr>
      <vt:lpstr>5.1 Washington’s Presidency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 Washington Takes Office</dc:title>
  <dc:creator>Thomas Dowd</dc:creator>
  <cp:lastModifiedBy>Thomas Dowd</cp:lastModifiedBy>
  <cp:revision>20</cp:revision>
  <dcterms:created xsi:type="dcterms:W3CDTF">2016-03-10T12:33:36Z</dcterms:created>
  <dcterms:modified xsi:type="dcterms:W3CDTF">2018-10-02T14:31:58Z</dcterms:modified>
</cp:coreProperties>
</file>